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10" r:id="rId3"/>
    <p:sldId id="288" r:id="rId4"/>
    <p:sldId id="258" r:id="rId5"/>
    <p:sldId id="290" r:id="rId6"/>
    <p:sldId id="291" r:id="rId7"/>
    <p:sldId id="264" r:id="rId8"/>
    <p:sldId id="308" r:id="rId9"/>
    <p:sldId id="293" r:id="rId10"/>
    <p:sldId id="30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0000"/>
    <a:srgbClr val="00D000"/>
    <a:srgbClr val="E2B700"/>
    <a:srgbClr val="FFCC00"/>
    <a:srgbClr val="00FF00"/>
    <a:srgbClr val="FF7C80"/>
    <a:srgbClr val="0000FF"/>
    <a:srgbClr val="00CCFF"/>
    <a:srgbClr val="FFFFFF"/>
    <a:srgbClr val="D65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86852" autoAdjust="0"/>
  </p:normalViewPr>
  <p:slideViewPr>
    <p:cSldViewPr snapToGrid="0">
      <p:cViewPr varScale="1">
        <p:scale>
          <a:sx n="80" d="100"/>
          <a:sy n="80" d="100"/>
        </p:scale>
        <p:origin x="9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BF1BD-3A48-4624-8A6E-88C1F51C1E6F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0A3C98-65C8-4DE1-B8AD-BB0FA6A28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140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A3C98-65C8-4DE1-B8AD-BB0FA6A28E7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89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A3C98-65C8-4DE1-B8AD-BB0FA6A28E7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444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108 коек, кс 102,</a:t>
            </a:r>
            <a:r>
              <a:rPr lang="ru-RU" baseline="0" dirty="0" smtClean="0"/>
              <a:t> 6 ДС.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A3C98-65C8-4DE1-B8AD-BB0FA6A28E7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896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Население</a:t>
            </a:r>
            <a:r>
              <a:rPr lang="ru-RU" baseline="0" dirty="0" smtClean="0"/>
              <a:t> округа более молодое, трудоспособное, заболеваемость ЗНО системы крови ниже, так как это болезни пожилого и старческого возраста, но лечение молодых сохранных пациентов трудоспособного возраста требует больших затрат для сохранения качества жизни, достижения глубоких ремиссий, максимальной продолжительности жизни и восстановления трудоспособности. Большее количество пациентов являются кандидатами для выполнения трансплантации костного мозга.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A3C98-65C8-4DE1-B8AD-BB0FA6A28E7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37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A3C98-65C8-4DE1-B8AD-BB0FA6A28E7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245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Два</a:t>
            </a:r>
            <a:r>
              <a:rPr lang="ru-RU" baseline="0" dirty="0" smtClean="0"/>
              <a:t> центра полностью покрывают потребность в проведении </a:t>
            </a:r>
            <a:r>
              <a:rPr lang="ru-RU" baseline="0" dirty="0" err="1" smtClean="0"/>
              <a:t>ауто</a:t>
            </a:r>
            <a:r>
              <a:rPr lang="ru-RU" baseline="0" dirty="0" smtClean="0"/>
              <a:t> ТГСК на территории округа, выполняя до 30 трансплантаций в год каждый. </a:t>
            </a:r>
            <a:endParaRPr lang="en-US" baseline="0" dirty="0" smtClean="0"/>
          </a:p>
          <a:p>
            <a:r>
              <a:rPr lang="ru-RU" baseline="0" dirty="0" smtClean="0"/>
              <a:t>До восстановления кроветворения после трансплантации пациент нуждается в переливании донорских клеток крови – эритроцитов и тромбоцитов, в общей сложности, до 30 трансфузий.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A3C98-65C8-4DE1-B8AD-BB0FA6A28E7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32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Не смотря на развитие технологий,</a:t>
            </a:r>
            <a:r>
              <a:rPr lang="ru-RU" baseline="0" dirty="0" smtClean="0"/>
              <a:t> применение инновационных схем и препаратов, остается высокой потребность в гемотрансфузионной терапии. </a:t>
            </a:r>
            <a:r>
              <a:rPr lang="ru-RU" dirty="0" smtClean="0"/>
              <a:t>Итого около 5000 </a:t>
            </a:r>
            <a:r>
              <a:rPr lang="ru-RU" dirty="0" err="1" smtClean="0"/>
              <a:t>донаций</a:t>
            </a:r>
            <a:r>
              <a:rPr lang="ru-RU" dirty="0" smtClean="0"/>
              <a:t> в год только для гематологического стационара.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A3C98-65C8-4DE1-B8AD-BB0FA6A28E7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7838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A3C98-65C8-4DE1-B8AD-BB0FA6A28E7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95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5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89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413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580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359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34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260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121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898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854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7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189EE-3944-4425-9542-A4168FA18B24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F1C21-79CA-456B-9D70-40D8813F78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28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microsoft.com/office/2007/relationships/hdphoto" Target="../media/hdphoto2.wdp"/><Relationship Id="rId5" Type="http://schemas.openxmlformats.org/officeDocument/2006/relationships/image" Target="../media/image8.png"/><Relationship Id="rId15" Type="http://schemas.openxmlformats.org/officeDocument/2006/relationships/image" Target="../media/image16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9960" y="1321580"/>
            <a:ext cx="11089027" cy="194331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Century Gothic" panose="020B0502020202020204" pitchFamily="34" charset="0"/>
                <a:ea typeface="Microsoft YaHei Light" panose="020B0502040204020203" pitchFamily="34" charset="-122"/>
                <a:cs typeface="Times New Roman" panose="02020603050405020304" pitchFamily="18" charset="0"/>
              </a:rPr>
              <a:t>СОВЕРШЕНСТВОВАНИЕ СИСТЕМЫ ОКАЗАНИЯ МЕДИЦИНСКОЙ ПОМОЩИ ПАЦИЕНТАМ С ЗАБОЛЕВАНИЯМИ СИСТЕМЫ КРОВИ В ХМАО-ЮГРЕ: </a:t>
            </a:r>
            <a:br>
              <a:rPr lang="ru-RU" sz="3200" b="1" dirty="0" smtClean="0">
                <a:latin typeface="Century Gothic" panose="020B0502020202020204" pitchFamily="34" charset="0"/>
                <a:ea typeface="Microsoft YaHei Light" panose="020B0502040204020203" pitchFamily="34" charset="-122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Century Gothic" panose="020B0502020202020204" pitchFamily="34" charset="0"/>
                <a:ea typeface="Microsoft YaHei Light" panose="020B0502040204020203" pitchFamily="34" charset="-122"/>
                <a:cs typeface="Times New Roman" panose="02020603050405020304" pitchFamily="18" charset="0"/>
              </a:rPr>
              <a:t>ПОТРЕБНОСТИ И ПРИОРИТЕТНЫЕ ЗАДАЧИ</a:t>
            </a:r>
            <a:endParaRPr lang="ru-RU" sz="3200" b="1" dirty="0">
              <a:latin typeface="Century Gothic" panose="020B0502020202020204" pitchFamily="34" charset="0"/>
              <a:ea typeface="Microsoft YaHei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6877" y="3586352"/>
            <a:ext cx="9144000" cy="222360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600" b="1" spc="-1" dirty="0">
                <a:uFill>
                  <a:solidFill>
                    <a:srgbClr val="FFFFFF"/>
                  </a:solidFill>
                </a:uFill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Попова Наталья Борисовна</a:t>
            </a:r>
          </a:p>
          <a:p>
            <a:pPr>
              <a:lnSpc>
                <a:spcPct val="100000"/>
              </a:lnSpc>
            </a:pPr>
            <a:r>
              <a:rPr lang="ru-RU" sz="1400" b="1" spc="-1" dirty="0" smtClean="0">
                <a:uFill>
                  <a:solidFill>
                    <a:srgbClr val="FFFFFF"/>
                  </a:solidFill>
                </a:uFill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Врач-гематолог, </a:t>
            </a:r>
            <a:r>
              <a:rPr lang="ru-RU" sz="1400" b="1" spc="-1" dirty="0" err="1" smtClean="0">
                <a:uFill>
                  <a:solidFill>
                    <a:srgbClr val="FFFFFF"/>
                  </a:solidFill>
                </a:uFill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и.о</a:t>
            </a:r>
            <a:r>
              <a:rPr lang="ru-RU" sz="1400" b="1" spc="-1" dirty="0" smtClean="0">
                <a:uFill>
                  <a:solidFill>
                    <a:srgbClr val="FFFFFF"/>
                  </a:solidFill>
                </a:uFill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 заведующего Окружного гематологического центра</a:t>
            </a:r>
            <a:endParaRPr lang="ru-RU" sz="1400" b="1" spc="-1" dirty="0">
              <a:uFill>
                <a:solidFill>
                  <a:srgbClr val="FFFFFF"/>
                </a:solidFill>
              </a:uFill>
              <a:latin typeface="Century Gothic" panose="020B050202020202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1400" spc="-1" dirty="0" smtClean="0">
                <a:uFill>
                  <a:solidFill>
                    <a:srgbClr val="FFFFFF"/>
                  </a:solidFill>
                </a:uFill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БУ </a:t>
            </a:r>
            <a:r>
              <a:rPr lang="ru-RU" sz="1400" spc="-1" dirty="0">
                <a:uFill>
                  <a:solidFill>
                    <a:srgbClr val="FFFFFF"/>
                  </a:solidFill>
                </a:uFill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«Сургутская окружная клиническая больница»</a:t>
            </a:r>
          </a:p>
          <a:p>
            <a:pPr>
              <a:lnSpc>
                <a:spcPct val="100000"/>
              </a:lnSpc>
            </a:pPr>
            <a:endParaRPr lang="ru-RU" sz="1400" spc="-1" dirty="0">
              <a:uFill>
                <a:solidFill>
                  <a:srgbClr val="FFFFFF"/>
                </a:solidFill>
              </a:uFill>
              <a:latin typeface="Century Gothic" panose="020B050202020202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209925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0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19282"/>
          <a:stretch/>
        </p:blipFill>
        <p:spPr>
          <a:xfrm>
            <a:off x="0" y="0"/>
            <a:ext cx="8311534" cy="685800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82433"/>
            <a:ext cx="2489200" cy="775567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0" y="-9525"/>
            <a:ext cx="12192001" cy="6858000"/>
          </a:xfrm>
          <a:prstGeom prst="rect">
            <a:avLst/>
          </a:prstGeom>
          <a:gradFill>
            <a:gsLst>
              <a:gs pos="68000">
                <a:schemeClr val="tx1">
                  <a:lumMod val="95000"/>
                  <a:lumOff val="5000"/>
                  <a:alpha val="30000"/>
                </a:schemeClr>
              </a:gs>
              <a:gs pos="23000">
                <a:schemeClr val="tx1">
                  <a:lumMod val="95000"/>
                  <a:lumOff val="5000"/>
                </a:schemeClr>
              </a:gs>
              <a:gs pos="41000">
                <a:schemeClr val="tx1">
                  <a:lumMod val="95000"/>
                  <a:lumOff val="5000"/>
                  <a:alpha val="88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бъект 2"/>
          <p:cNvSpPr txBox="1">
            <a:spLocks/>
          </p:cNvSpPr>
          <p:nvPr/>
        </p:nvSpPr>
        <p:spPr>
          <a:xfrm>
            <a:off x="238126" y="1085850"/>
            <a:ext cx="11503004" cy="482917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300" dirty="0">
                <a:solidFill>
                  <a:schemeClr val="bg1"/>
                </a:solidFill>
                <a:latin typeface="Century Gothic" panose="020B0502020202020204" pitchFamily="34" charset="0"/>
              </a:rPr>
              <a:t>Гематологическая служба региона соответствует передовым стандартам российской медицины. </a:t>
            </a:r>
          </a:p>
          <a:p>
            <a:pPr algn="just"/>
            <a:r>
              <a:rPr lang="ru-RU" sz="2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Ежегодно выявляется до 180 первичных гематологических больных, из них – 70% достигают ремиссии и до 40% возвращаются в труд.</a:t>
            </a:r>
          </a:p>
          <a:p>
            <a:pPr algn="just"/>
            <a:r>
              <a:rPr lang="ru-RU" sz="2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Планируется продолжить развитие гематологической службы в регионе, применение новых схем терапии, регулярная </a:t>
            </a:r>
            <a:r>
              <a:rPr lang="ru-RU" sz="2300" dirty="0">
                <a:solidFill>
                  <a:schemeClr val="bg1"/>
                </a:solidFill>
                <a:latin typeface="Century Gothic" panose="020B0502020202020204" pitchFamily="34" charset="0"/>
              </a:rPr>
              <a:t>коррекция регионального перечня </a:t>
            </a:r>
            <a:r>
              <a:rPr lang="ru-RU" sz="2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льготного лекарственного обеспечения с включением инновационных препаратов, что </a:t>
            </a:r>
            <a:r>
              <a:rPr lang="ru-RU" sz="2300" dirty="0">
                <a:solidFill>
                  <a:schemeClr val="bg1"/>
                </a:solidFill>
                <a:latin typeface="Century Gothic" panose="020B0502020202020204" pitchFamily="34" charset="0"/>
              </a:rPr>
              <a:t>значительно </a:t>
            </a:r>
            <a:r>
              <a:rPr lang="ru-RU" sz="2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улучшает </a:t>
            </a:r>
            <a:r>
              <a:rPr lang="ru-RU" sz="2300" dirty="0">
                <a:solidFill>
                  <a:schemeClr val="bg1"/>
                </a:solidFill>
                <a:latin typeface="Century Gothic" panose="020B0502020202020204" pitchFamily="34" charset="0"/>
              </a:rPr>
              <a:t>перспективы для пациентов, страдающих гематологическими заболеваниями</a:t>
            </a:r>
            <a:r>
              <a:rPr lang="ru-RU" sz="2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.</a:t>
            </a:r>
          </a:p>
          <a:p>
            <a:pPr algn="just"/>
            <a:r>
              <a:rPr lang="ru-RU" sz="2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Альтернативы </a:t>
            </a:r>
            <a:r>
              <a:rPr lang="ru-RU" sz="2300" dirty="0">
                <a:solidFill>
                  <a:schemeClr val="bg1"/>
                </a:solidFill>
                <a:latin typeface="Century Gothic" panose="020B0502020202020204" pitchFamily="34" charset="0"/>
              </a:rPr>
              <a:t>донорским компонентам </a:t>
            </a:r>
            <a:r>
              <a:rPr lang="ru-RU" sz="2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крови в </a:t>
            </a:r>
            <a:r>
              <a:rPr lang="ru-RU" sz="2300" dirty="0">
                <a:solidFill>
                  <a:schemeClr val="bg1"/>
                </a:solidFill>
                <a:latin typeface="Century Gothic" panose="020B0502020202020204" pitchFamily="34" charset="0"/>
              </a:rPr>
              <a:t>настоящее время нет. </a:t>
            </a:r>
            <a:endParaRPr lang="ru-RU" sz="23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ru-RU" sz="2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Необходимо расширение Российского </a:t>
            </a:r>
            <a:r>
              <a:rPr lang="ru-RU" sz="2300" dirty="0">
                <a:solidFill>
                  <a:schemeClr val="bg1"/>
                </a:solidFill>
                <a:latin typeface="Century Gothic" panose="020B0502020202020204" pitchFamily="34" charset="0"/>
              </a:rPr>
              <a:t>регистра доноров костного </a:t>
            </a:r>
            <a:r>
              <a:rPr lang="ru-RU" sz="23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мозга, так как потребность в трансплантации у пациентов гематологического профиля возрастает в связи с внедрением новых протоколов лечения. </a:t>
            </a:r>
            <a:endParaRPr lang="ru-RU" sz="23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just"/>
            <a:endParaRPr lang="ru-RU" sz="23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just"/>
            <a:endParaRPr lang="ru-RU" sz="23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08088" y="223002"/>
            <a:ext cx="4936231" cy="1015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0"/>
                <a:solidFill>
                  <a:schemeClr val="bg1"/>
                </a:solidFill>
                <a:effectLst>
                  <a:outerShdw blurRad="50800" dist="38100" dir="2700000" sx="102000" sy="102000" algn="tl" rotWithShape="0">
                    <a:prstClr val="black">
                      <a:alpha val="54000"/>
                    </a:prstClr>
                  </a:outerShdw>
                </a:effectLst>
                <a:latin typeface="Century Gothic" panose="020B0502020202020204" pitchFamily="34" charset="0"/>
              </a:rPr>
              <a:t>ЗАКЛЮЧЕНИЕ</a:t>
            </a:r>
            <a:endParaRPr lang="en-US" sz="4800" b="1" dirty="0" smtClean="0">
              <a:ln w="0"/>
              <a:solidFill>
                <a:schemeClr val="bg1"/>
              </a:solidFill>
              <a:effectLst>
                <a:outerShdw blurRad="50800" dist="38100" dir="2700000" sx="102000" sy="102000" algn="tl" rotWithShape="0">
                  <a:prstClr val="black">
                    <a:alpha val="54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6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2" b="4722"/>
          <a:stretch>
            <a:fillRect/>
          </a:stretch>
        </p:blipFill>
        <p:spPr>
          <a:xfrm>
            <a:off x="0" y="775567"/>
            <a:ext cx="12050667" cy="57114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59300" y="162844"/>
            <a:ext cx="7374036" cy="1132555"/>
          </a:xfrm>
        </p:spPr>
        <p:txBody>
          <a:bodyPr>
            <a:noAutofit/>
          </a:bodyPr>
          <a:lstStyle/>
          <a:p>
            <a:r>
              <a:rPr lang="ru-RU" altLang="ru-RU" sz="2000" dirty="0">
                <a:latin typeface="Century Gothic" panose="020B0502020202020204" pitchFamily="34" charset="0"/>
                <a:ea typeface="Calibri" pitchFamily="34" charset="0"/>
                <a:cs typeface="Calibri" pitchFamily="34" charset="0"/>
              </a:rPr>
              <a:t>Территория  </a:t>
            </a:r>
            <a:r>
              <a:rPr lang="ru-RU" altLang="ru-RU" sz="2000" dirty="0" smtClean="0">
                <a:latin typeface="Century Gothic" panose="020B0502020202020204" pitchFamily="34" charset="0"/>
                <a:ea typeface="Calibri" pitchFamily="34" charset="0"/>
                <a:cs typeface="Calibri" pitchFamily="34" charset="0"/>
              </a:rPr>
              <a:t>ХМАО–Югры с </a:t>
            </a:r>
            <a:r>
              <a:rPr lang="ru-RU" altLang="ru-RU" sz="2000" dirty="0">
                <a:latin typeface="Century Gothic" panose="020B0502020202020204" pitchFamily="34" charset="0"/>
                <a:ea typeface="Calibri" pitchFamily="34" charset="0"/>
                <a:cs typeface="Calibri" pitchFamily="34" charset="0"/>
              </a:rPr>
              <a:t>населением </a:t>
            </a:r>
            <a:r>
              <a:rPr lang="ru-RU" altLang="ru-RU" sz="2000" dirty="0" smtClean="0">
                <a:latin typeface="Century Gothic" panose="020B0502020202020204" pitchFamily="34" charset="0"/>
                <a:ea typeface="Calibri" pitchFamily="34" charset="0"/>
                <a:cs typeface="Calibri" pitchFamily="34" charset="0"/>
              </a:rPr>
              <a:t>1,78 </a:t>
            </a:r>
            <a:r>
              <a:rPr lang="ru-RU" altLang="ru-RU" sz="2000" dirty="0">
                <a:latin typeface="Century Gothic" panose="020B0502020202020204" pitchFamily="34" charset="0"/>
                <a:ea typeface="Calibri" pitchFamily="34" charset="0"/>
                <a:cs typeface="Calibri" pitchFamily="34" charset="0"/>
              </a:rPr>
              <a:t>млн</a:t>
            </a:r>
            <a:r>
              <a:rPr lang="ru-RU" altLang="ru-RU" sz="2000" dirty="0" smtClean="0">
                <a:latin typeface="Century Gothic" panose="020B0502020202020204" pitchFamily="34" charset="0"/>
                <a:ea typeface="Calibri" pitchFamily="34" charset="0"/>
                <a:cs typeface="Calibri" pitchFamily="34" charset="0"/>
              </a:rPr>
              <a:t>. человек </a:t>
            </a:r>
            <a:r>
              <a:rPr lang="ru-RU" altLang="ru-RU" sz="2000" dirty="0">
                <a:latin typeface="Century Gothic" panose="020B0502020202020204" pitchFamily="34" charset="0"/>
                <a:ea typeface="Calibri" pitchFamily="34" charset="0"/>
                <a:cs typeface="Calibri" pitchFamily="34" charset="0"/>
              </a:rPr>
              <a:t>и площадью 534 </a:t>
            </a:r>
            <a:r>
              <a:rPr lang="ru-RU" altLang="ru-RU" sz="2000" dirty="0" smtClean="0">
                <a:latin typeface="Century Gothic" panose="020B0502020202020204" pitchFamily="34" charset="0"/>
                <a:ea typeface="Calibri" pitchFamily="34" charset="0"/>
                <a:cs typeface="Calibri" pitchFamily="34" charset="0"/>
              </a:rPr>
              <a:t>тыс. км</a:t>
            </a:r>
            <a:r>
              <a:rPr lang="ru-RU" altLang="ru-RU" sz="2000" baseline="30000" dirty="0" smtClean="0">
                <a:latin typeface="Century Gothic" panose="020B0502020202020204" pitchFamily="34" charset="0"/>
                <a:ea typeface="Calibri" pitchFamily="34" charset="0"/>
                <a:cs typeface="Calibri" pitchFamily="34" charset="0"/>
              </a:rPr>
              <a:t>2</a:t>
            </a:r>
            <a:r>
              <a:rPr lang="ru-RU" altLang="ru-RU" sz="2000" dirty="0" smtClean="0">
                <a:latin typeface="Century Gothic" panose="020B0502020202020204" pitchFamily="34" charset="0"/>
                <a:ea typeface="Calibri" pitchFamily="34" charset="0"/>
                <a:cs typeface="Calibri" pitchFamily="34" charset="0"/>
              </a:rPr>
              <a:t> </a:t>
            </a:r>
            <a:endParaRPr lang="ru-RU" altLang="ru-RU" sz="2000" dirty="0">
              <a:latin typeface="Century Gothic" panose="020B0502020202020204" pitchFamily="34" charset="0"/>
              <a:ea typeface="Calibri" pitchFamily="34" charset="0"/>
              <a:cs typeface="Calibri" pitchFamily="34" charset="0"/>
            </a:endParaRPr>
          </a:p>
          <a:p>
            <a:r>
              <a:rPr lang="ru-RU" altLang="ru-RU" sz="2000" dirty="0">
                <a:latin typeface="Century Gothic" panose="020B0502020202020204" pitchFamily="34" charset="0"/>
                <a:ea typeface="Calibri" pitchFamily="34" charset="0"/>
                <a:cs typeface="Calibri" pitchFamily="34" charset="0"/>
              </a:rPr>
              <a:t>(</a:t>
            </a:r>
            <a:r>
              <a:rPr lang="ru-RU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Франция 547 </a:t>
            </a:r>
            <a:r>
              <a:rPr lang="ru-RU" sz="2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тыс. км</a:t>
            </a:r>
            <a:r>
              <a:rPr lang="ru-RU" sz="2000" baseline="30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2</a:t>
            </a:r>
            <a:r>
              <a:rPr lang="ru-RU" sz="2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Испания 497 </a:t>
            </a:r>
            <a:r>
              <a:rPr lang="ru-RU" sz="2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тыс. км</a:t>
            </a:r>
            <a:r>
              <a:rPr lang="ru-RU" sz="2000" baseline="30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2</a:t>
            </a:r>
            <a:r>
              <a:rPr lang="ru-RU" sz="2000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)</a:t>
            </a:r>
            <a:endParaRPr lang="ru-RU" altLang="ru-RU" sz="2000" dirty="0">
              <a:latin typeface="Century Gothic" panose="020B0502020202020204" pitchFamily="34" charset="0"/>
              <a:ea typeface="Calibri" pitchFamily="34" charset="0"/>
              <a:cs typeface="Times New Roman" panose="02020603050405020304" pitchFamily="18" charset="0"/>
            </a:endParaRPr>
          </a:p>
          <a:p>
            <a:endParaRPr lang="ru-RU" sz="1800" dirty="0">
              <a:latin typeface="Century Gothic" panose="020B0502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0"/>
            <a:ext cx="2489200" cy="77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48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489200" cy="775567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295525" y="225416"/>
            <a:ext cx="7781925" cy="93777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0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Структура </a:t>
            </a:r>
            <a:endParaRPr lang="ru-RU" sz="3000" b="1" dirty="0" smtClean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гематологической </a:t>
            </a:r>
            <a:r>
              <a:rPr lang="ru-RU" sz="30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помощи ХМАО-Югры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9316" y="1241741"/>
            <a:ext cx="3066757" cy="1768745"/>
          </a:xfrm>
          <a:prstGeom prst="roundRect">
            <a:avLst>
              <a:gd name="adj" fmla="val 0"/>
            </a:avLst>
          </a:prstGeom>
          <a:solidFill>
            <a:srgbClr val="82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err="1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Онкоцентр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ОКБ </a:t>
            </a:r>
          </a:p>
          <a:p>
            <a:pPr lvl="0" algn="ctr"/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Ханты-Мансийска</a:t>
            </a:r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3-й уровень</a:t>
            </a:r>
            <a:endParaRPr lang="ru-RU" sz="2000" b="1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76349" y="1249638"/>
            <a:ext cx="3463933" cy="1760847"/>
          </a:xfrm>
          <a:prstGeom prst="roundRect">
            <a:avLst>
              <a:gd name="adj" fmla="val 0"/>
            </a:avLst>
          </a:prstGeom>
          <a:solidFill>
            <a:srgbClr val="C8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Сургутская </a:t>
            </a:r>
            <a:r>
              <a:rPr lang="ru-RU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ОКБ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3-й уровень</a:t>
            </a:r>
            <a:endParaRPr lang="ru-RU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959339" y="1241741"/>
            <a:ext cx="3449711" cy="1768744"/>
          </a:xfrm>
          <a:prstGeom prst="roundRect">
            <a:avLst>
              <a:gd name="adj" fmla="val 0"/>
            </a:avLst>
          </a:prstGeom>
          <a:solidFill>
            <a:srgbClr val="514D4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Нижневартовская</a:t>
            </a: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ОКБ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2-й уровень</a:t>
            </a:r>
            <a:endParaRPr lang="ru-RU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6349" y="4780939"/>
            <a:ext cx="3463933" cy="1662636"/>
          </a:xfrm>
          <a:prstGeom prst="roundRect">
            <a:avLst>
              <a:gd name="adj" fmla="val 0"/>
            </a:avLst>
          </a:prstGeom>
          <a:noFill/>
          <a:ln w="2857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Century Gothic" panose="020B0502020202020204" pitchFamily="34" charset="0"/>
              </a:rPr>
              <a:t>2 кабинета </a:t>
            </a:r>
            <a:r>
              <a:rPr lang="ru-RU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гематолога в поликлинике</a:t>
            </a:r>
            <a:endParaRPr lang="ru-RU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76349" y="3089032"/>
            <a:ext cx="3449711" cy="1613360"/>
          </a:xfrm>
          <a:prstGeom prst="roundRect">
            <a:avLst>
              <a:gd name="adj" fmla="val 0"/>
            </a:avLst>
          </a:prstGeom>
          <a:noFill/>
          <a:ln w="2857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Century Gothic" panose="020B0502020202020204" pitchFamily="34" charset="0"/>
              </a:rPr>
              <a:t>Центр медицинский гематологический </a:t>
            </a:r>
            <a:endParaRPr lang="ru-RU" b="1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55 коек</a:t>
            </a:r>
            <a:endParaRPr lang="ru-RU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9316" y="3089032"/>
            <a:ext cx="3066757" cy="1902068"/>
          </a:xfrm>
          <a:prstGeom prst="roundRect">
            <a:avLst>
              <a:gd name="adj" fmla="val 0"/>
            </a:avLst>
          </a:prstGeom>
          <a:noFill/>
          <a:ln w="2857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Century Gothic" panose="020B0502020202020204" pitchFamily="34" charset="0"/>
              </a:rPr>
              <a:t>Отделение лекарственной </a:t>
            </a:r>
            <a:r>
              <a:rPr lang="ru-RU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химиотерапии </a:t>
            </a:r>
            <a:endParaRPr lang="ru-RU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52 койки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(23 гематологических койки)</a:t>
            </a:r>
            <a:endParaRPr lang="ru-RU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2967" y="5059447"/>
            <a:ext cx="3066757" cy="1105620"/>
          </a:xfrm>
          <a:prstGeom prst="roundRect">
            <a:avLst>
              <a:gd name="adj" fmla="val 0"/>
            </a:avLst>
          </a:prstGeom>
          <a:noFill/>
          <a:ln w="2857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Кабинет гематолога </a:t>
            </a:r>
            <a:r>
              <a:rPr lang="ru-RU" b="1" dirty="0">
                <a:solidFill>
                  <a:schemeClr val="tx1"/>
                </a:solidFill>
                <a:latin typeface="Century Gothic" panose="020B0502020202020204" pitchFamily="34" charset="0"/>
              </a:rPr>
              <a:t>в поликлинике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959339" y="3089031"/>
            <a:ext cx="3449711" cy="1613360"/>
          </a:xfrm>
          <a:prstGeom prst="roundRect">
            <a:avLst>
              <a:gd name="adj" fmla="val 0"/>
            </a:avLst>
          </a:prstGeom>
          <a:noFill/>
          <a:ln w="2857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Гематологическое </a:t>
            </a:r>
            <a:r>
              <a:rPr lang="ru-RU" b="1" dirty="0">
                <a:solidFill>
                  <a:schemeClr val="tx1"/>
                </a:solidFill>
                <a:latin typeface="Century Gothic" panose="020B0502020202020204" pitchFamily="34" charset="0"/>
              </a:rPr>
              <a:t>отделение </a:t>
            </a:r>
            <a:endParaRPr lang="ru-RU" b="1" dirty="0" smtClean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30 коек</a:t>
            </a:r>
            <a:endParaRPr lang="ru-RU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959339" y="4805577"/>
            <a:ext cx="3449711" cy="1613360"/>
          </a:xfrm>
          <a:prstGeom prst="roundRect">
            <a:avLst>
              <a:gd name="adj" fmla="val 0"/>
            </a:avLst>
          </a:prstGeom>
          <a:noFill/>
          <a:ln w="2857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Century Gothic" panose="020B0502020202020204" pitchFamily="34" charset="0"/>
              </a:rPr>
              <a:t>Кабинет гематолога в поликлинике</a:t>
            </a:r>
          </a:p>
        </p:txBody>
      </p:sp>
    </p:spTree>
    <p:extLst>
      <p:ext uri="{BB962C8B-B14F-4D97-AF65-F5344CB8AC3E}">
        <p14:creationId xmlns:p14="http://schemas.microsoft.com/office/powerpoint/2010/main" val="191844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489200" cy="775567"/>
          </a:xfrm>
          <a:prstGeom prst="rect">
            <a:avLst/>
          </a:prstGeom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489201" y="225416"/>
            <a:ext cx="6959599" cy="9377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latin typeface="Candara" panose="020E0502030303020204" pitchFamily="34" charset="0"/>
                <a:cs typeface="Times New Roman" panose="02020603050405020304" pitchFamily="18" charset="0"/>
              </a:rPr>
              <a:t>Возрастная характеристика групп пациентов </a:t>
            </a:r>
            <a:r>
              <a:rPr lang="ru-RU" sz="3000" b="1" dirty="0">
                <a:latin typeface="Candara" panose="020E0502030303020204" pitchFamily="34" charset="0"/>
                <a:cs typeface="Times New Roman" panose="02020603050405020304" pitchFamily="18" charset="0"/>
              </a:rPr>
              <a:t>на момент постановки диагноза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61939" y="2575959"/>
            <a:ext cx="4268369" cy="670954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41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Хронический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лимфолейкоз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61938" y="3562556"/>
            <a:ext cx="4268369" cy="670954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41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Хронический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миелолейкоз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61935" y="4570527"/>
            <a:ext cx="4268369" cy="670954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41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Неходжкинские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лимфомы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61936" y="5557124"/>
            <a:ext cx="4268369" cy="670954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41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Множественная миелома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68158" y="1388587"/>
            <a:ext cx="2717342" cy="861042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ХМАО-Югра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947816" y="1393379"/>
            <a:ext cx="2717342" cy="851457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РФ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809587" y="2470228"/>
            <a:ext cx="2152356" cy="86104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62 года</a:t>
            </a:r>
            <a:endParaRPr lang="ru-RU" sz="32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809587" y="3467512"/>
            <a:ext cx="2152356" cy="86104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47 лет</a:t>
            </a:r>
            <a:endParaRPr lang="ru-RU" sz="32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809585" y="4464796"/>
            <a:ext cx="2152356" cy="86104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49 лет</a:t>
            </a:r>
            <a:endParaRPr lang="ru-RU" sz="32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09584" y="5462080"/>
            <a:ext cx="2152356" cy="86104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59 лет</a:t>
            </a:r>
            <a:endParaRPr lang="ru-RU" sz="32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230309" y="2470228"/>
            <a:ext cx="2152356" cy="86104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72 года</a:t>
            </a:r>
            <a:endParaRPr lang="ru-RU" sz="32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8230312" y="3467512"/>
            <a:ext cx="2152356" cy="86104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53 года</a:t>
            </a:r>
            <a:endParaRPr lang="ru-RU" sz="32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8230310" y="4464796"/>
            <a:ext cx="2152356" cy="86104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60 лет</a:t>
            </a:r>
            <a:endParaRPr lang="ru-RU" sz="32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8230309" y="5462080"/>
            <a:ext cx="2152356" cy="86104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63 года</a:t>
            </a:r>
            <a:endParaRPr lang="ru-RU" sz="32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97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143337" y="1699981"/>
            <a:ext cx="3764381" cy="3146003"/>
          </a:xfrm>
          <a:prstGeom prst="roundRect">
            <a:avLst>
              <a:gd name="adj" fmla="val 19842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chemeClr val="tx1"/>
                </a:solidFill>
                <a:latin typeface="Candara" panose="020E0502030303020204" pitchFamily="34" charset="0"/>
              </a:rPr>
              <a:t>Перечень </a:t>
            </a:r>
            <a:r>
              <a:rPr lang="ru-RU" sz="27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диагностических возможностей</a:t>
            </a:r>
          </a:p>
          <a:p>
            <a:pPr algn="ctr"/>
            <a:r>
              <a:rPr lang="ru-RU" sz="27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на </a:t>
            </a:r>
            <a:r>
              <a:rPr lang="ru-RU" sz="2700" b="1" dirty="0">
                <a:solidFill>
                  <a:schemeClr val="tx1"/>
                </a:solidFill>
                <a:latin typeface="Candara" panose="020E0502030303020204" pitchFamily="34" charset="0"/>
              </a:rPr>
              <a:t>территории </a:t>
            </a:r>
            <a:r>
              <a:rPr lang="ru-RU" sz="27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ХМАО-Югры</a:t>
            </a:r>
            <a:endParaRPr lang="ru-RU" sz="27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179527" y="877757"/>
            <a:ext cx="3715044" cy="1391414"/>
          </a:xfrm>
          <a:prstGeom prst="roundRect">
            <a:avLst>
              <a:gd name="adj" fmla="val 5000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490489" y="889691"/>
            <a:ext cx="3093120" cy="126188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0"/>
              </a:srgbClr>
            </a:outerShdw>
          </a:effectLst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effectLst/>
                <a:latin typeface="Century Gothic" panose="020B0502020202020204" pitchFamily="34" charset="0"/>
              </a:rPr>
              <a:t>Морфологическое, цитохимическое исследование </a:t>
            </a:r>
            <a:endParaRPr lang="ru-RU" sz="1900" b="1" dirty="0" smtClean="0">
              <a:effectLst/>
              <a:latin typeface="Century Gothic" panose="020B0502020202020204" pitchFamily="34" charset="0"/>
            </a:endParaRPr>
          </a:p>
          <a:p>
            <a:pPr algn="ctr"/>
            <a:r>
              <a:rPr lang="ru-RU" sz="1900" b="1" dirty="0" smtClean="0">
                <a:effectLst/>
                <a:latin typeface="Century Gothic" panose="020B0502020202020204" pitchFamily="34" charset="0"/>
              </a:rPr>
              <a:t>костного </a:t>
            </a:r>
            <a:r>
              <a:rPr lang="ru-RU" sz="1900" b="1" dirty="0">
                <a:effectLst/>
                <a:latin typeface="Century Gothic" panose="020B0502020202020204" pitchFamily="34" charset="0"/>
              </a:rPr>
              <a:t>мозга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80971" y="839467"/>
            <a:ext cx="3350455" cy="1206893"/>
          </a:xfrm>
          <a:prstGeom prst="roundRect">
            <a:avLst>
              <a:gd name="adj" fmla="val 5000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3870" y="1047662"/>
            <a:ext cx="2764655" cy="70788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chemeClr val="accent4">
                <a:lumMod val="20000"/>
                <a:lumOff val="80000"/>
                <a:alpha val="28000"/>
              </a:schemeClr>
            </a:outerShdw>
          </a:effectLst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/>
                <a:latin typeface="Century Gothic" panose="020B0502020202020204" pitchFamily="34" charset="0"/>
              </a:rPr>
              <a:t>Цитогенетическое исследование</a:t>
            </a:r>
            <a:endParaRPr lang="ru-RU" sz="2000" b="1" dirty="0">
              <a:effectLst/>
              <a:latin typeface="Century Gothic" panose="020B0502020202020204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944696" y="153289"/>
            <a:ext cx="4137147" cy="1305086"/>
          </a:xfrm>
          <a:prstGeom prst="roundRect">
            <a:avLst>
              <a:gd name="adj" fmla="val 5000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288301" y="336918"/>
            <a:ext cx="3449935" cy="92333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0"/>
              </a:srgbClr>
            </a:outerShdw>
          </a:effectLst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effectLst/>
                <a:latin typeface="Century Gothic" panose="020B0502020202020204" pitchFamily="34" charset="0"/>
              </a:rPr>
              <a:t>Иммунофенотипирование</a:t>
            </a:r>
            <a:r>
              <a:rPr lang="ru-RU" b="1" dirty="0">
                <a:effectLst/>
                <a:latin typeface="Century Gothic" panose="020B0502020202020204" pitchFamily="34" charset="0"/>
              </a:rPr>
              <a:t> клеток костного мозга и периферической крови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295113" y="2479296"/>
            <a:ext cx="3599458" cy="1477403"/>
          </a:xfrm>
          <a:prstGeom prst="roundRect">
            <a:avLst>
              <a:gd name="adj" fmla="val 4171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8563679" y="2607011"/>
            <a:ext cx="3076451" cy="101566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0"/>
              </a:srgbClr>
            </a:outerShdw>
          </a:effectLst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/>
                <a:latin typeface="Century Gothic" panose="020B0502020202020204" pitchFamily="34" charset="0"/>
              </a:rPr>
              <a:t>Молекулярно-генетическое </a:t>
            </a:r>
            <a:r>
              <a:rPr lang="ru-RU" sz="2000" b="1" dirty="0" smtClean="0">
                <a:effectLst/>
                <a:latin typeface="Century Gothic" panose="020B0502020202020204" pitchFamily="34" charset="0"/>
              </a:rPr>
              <a:t>исследование</a:t>
            </a:r>
            <a:endParaRPr lang="ru-RU" sz="2000" b="1" dirty="0">
              <a:effectLst/>
              <a:latin typeface="Century Gothic" panose="020B0502020202020204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621971" y="5071592"/>
            <a:ext cx="4459872" cy="1519707"/>
          </a:xfrm>
          <a:prstGeom prst="roundRect">
            <a:avLst>
              <a:gd name="adj" fmla="val 5000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3123421" y="5140331"/>
            <a:ext cx="5481920" cy="132343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0"/>
              </a:srgbClr>
            </a:outerShdw>
          </a:effectLst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andara" panose="020E0502030303020204" pitchFamily="34" charset="0"/>
              </a:rPr>
              <a:t>Гистологическое </a:t>
            </a:r>
            <a:endParaRPr lang="ru-RU" sz="2000" b="1" dirty="0" smtClean="0">
              <a:latin typeface="Candara" panose="020E0502030303020204" pitchFamily="34" charset="0"/>
            </a:endParaRPr>
          </a:p>
          <a:p>
            <a:pPr algn="ctr"/>
            <a:r>
              <a:rPr lang="ru-RU" sz="2000" b="1" dirty="0" err="1" smtClean="0">
                <a:latin typeface="Candara" panose="020E0502030303020204" pitchFamily="34" charset="0"/>
              </a:rPr>
              <a:t>и</a:t>
            </a:r>
            <a:r>
              <a:rPr lang="ru-RU" sz="2000" b="1" dirty="0" err="1" smtClean="0">
                <a:effectLst/>
                <a:latin typeface="Candara" panose="020E0502030303020204" pitchFamily="34" charset="0"/>
              </a:rPr>
              <a:t>ммуногистохимическое</a:t>
            </a:r>
            <a:r>
              <a:rPr lang="ru-RU" sz="2000" b="1" dirty="0" smtClean="0">
                <a:effectLst/>
                <a:latin typeface="Candara" panose="020E0502030303020204" pitchFamily="34" charset="0"/>
              </a:rPr>
              <a:t> </a:t>
            </a:r>
          </a:p>
          <a:p>
            <a:pPr algn="ctr"/>
            <a:r>
              <a:rPr lang="ru-RU" sz="2000" b="1" dirty="0" smtClean="0">
                <a:effectLst/>
                <a:latin typeface="Candara" panose="020E0502030303020204" pitchFamily="34" charset="0"/>
              </a:rPr>
              <a:t>исследование </a:t>
            </a:r>
            <a:r>
              <a:rPr lang="ru-RU" sz="2000" b="1" dirty="0" err="1" smtClean="0">
                <a:effectLst/>
                <a:latin typeface="Candara" panose="020E0502030303020204" pitchFamily="34" charset="0"/>
              </a:rPr>
              <a:t>биопсийного</a:t>
            </a:r>
            <a:r>
              <a:rPr lang="ru-RU" sz="2000" b="1" dirty="0" smtClean="0">
                <a:effectLst/>
                <a:latin typeface="Candara" panose="020E0502030303020204" pitchFamily="34" charset="0"/>
              </a:rPr>
              <a:t> </a:t>
            </a:r>
          </a:p>
          <a:p>
            <a:pPr algn="ctr"/>
            <a:r>
              <a:rPr lang="ru-RU" sz="2000" b="1" dirty="0" smtClean="0">
                <a:effectLst/>
                <a:latin typeface="Candara" panose="020E0502030303020204" pitchFamily="34" charset="0"/>
              </a:rPr>
              <a:t>материала</a:t>
            </a:r>
            <a:endParaRPr lang="ru-RU" sz="2000" b="1" dirty="0">
              <a:effectLst/>
              <a:latin typeface="Candara" panose="020E0502030303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0499" y="2469694"/>
            <a:ext cx="3560927" cy="1509457"/>
          </a:xfrm>
          <a:prstGeom prst="roundRect">
            <a:avLst>
              <a:gd name="adj" fmla="val 5000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78015" y="2672723"/>
            <a:ext cx="2491184" cy="969496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  <a:alpha val="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900" b="1" dirty="0" err="1">
                <a:effectLst/>
                <a:latin typeface="Century Gothic" panose="020B0502020202020204" pitchFamily="34" charset="0"/>
              </a:rPr>
              <a:t>Референсное</a:t>
            </a:r>
            <a:r>
              <a:rPr lang="ru-RU" sz="1900" b="1" dirty="0">
                <a:effectLst/>
                <a:latin typeface="Century Gothic" panose="020B0502020202020204" pitchFamily="34" charset="0"/>
              </a:rPr>
              <a:t> исследование </a:t>
            </a:r>
            <a:r>
              <a:rPr lang="ru-RU" sz="1900" b="1" dirty="0" err="1" smtClean="0">
                <a:effectLst/>
                <a:latin typeface="Century Gothic" panose="020B0502020202020204" pitchFamily="34" charset="0"/>
              </a:rPr>
              <a:t>гистопрепаратов</a:t>
            </a:r>
            <a:endParaRPr lang="ru-RU" sz="1900" b="1" dirty="0">
              <a:effectLst/>
              <a:latin typeface="Century Gothic" panose="020B0502020202020204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8295113" y="4373871"/>
            <a:ext cx="3350455" cy="1145346"/>
          </a:xfrm>
          <a:prstGeom prst="roundRect">
            <a:avLst>
              <a:gd name="adj" fmla="val 5000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8557096" y="4568450"/>
            <a:ext cx="2684106" cy="677108"/>
          </a:xfrm>
          <a:prstGeom prst="rect">
            <a:avLst/>
          </a:prstGeom>
          <a:effectLst>
            <a:outerShdw blurRad="50800" dist="50800" dir="5400000" algn="ctr" rotWithShape="0">
              <a:schemeClr val="accent6">
                <a:lumMod val="40000"/>
                <a:lumOff val="60000"/>
                <a:alpha val="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900" b="1" dirty="0" smtClean="0">
                <a:effectLst/>
                <a:latin typeface="Century Gothic" panose="020B0502020202020204" pitchFamily="34" charset="0"/>
              </a:rPr>
              <a:t>Иммунологические исследования</a:t>
            </a:r>
            <a:endParaRPr lang="ru-RU" sz="1900" b="1" dirty="0">
              <a:effectLst/>
              <a:latin typeface="Century Gothic" panose="020B0502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83927" y="4373871"/>
            <a:ext cx="3295742" cy="1082520"/>
          </a:xfrm>
          <a:prstGeom prst="roundRect">
            <a:avLst>
              <a:gd name="adj" fmla="val 5000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645295" y="4591965"/>
            <a:ext cx="23989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/>
                <a:latin typeface="Century Gothic" panose="020B0502020202020204" pitchFamily="34" charset="0"/>
              </a:rPr>
              <a:t>Лучевые методы диагностики</a:t>
            </a:r>
            <a:endParaRPr lang="ru-RU" b="1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81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22547" y="695501"/>
            <a:ext cx="3764381" cy="2724937"/>
          </a:xfrm>
          <a:prstGeom prst="roundRect">
            <a:avLst>
              <a:gd name="adj" fmla="val 19842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ndara" panose="020E0502030303020204" pitchFamily="34" charset="0"/>
              </a:rPr>
              <a:t>Перечень видов терапии, доступных на территории ХМАО-Югра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768" y="1255865"/>
            <a:ext cx="3384728" cy="1967625"/>
          </a:xfrm>
          <a:prstGeom prst="roundRect">
            <a:avLst>
              <a:gd name="adj" fmla="val 19842"/>
            </a:avLst>
          </a:prstGeom>
          <a:noFill/>
          <a:ln w="57150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chemeClr val="tx1"/>
                </a:solidFill>
                <a:latin typeface="Candara" panose="020E0502030303020204" pitchFamily="34" charset="0"/>
              </a:rPr>
              <a:t>Стандартная и </a:t>
            </a:r>
            <a:r>
              <a:rPr lang="ru-RU" sz="2200" b="1" dirty="0" err="1" smtClean="0">
                <a:solidFill>
                  <a:schemeClr val="tx1"/>
                </a:solidFill>
                <a:latin typeface="Candara" panose="020E0502030303020204" pitchFamily="34" charset="0"/>
              </a:rPr>
              <a:t>таргетная</a:t>
            </a:r>
            <a:r>
              <a:rPr lang="ru-RU" sz="2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 химиотерапия</a:t>
            </a:r>
            <a:r>
              <a:rPr lang="ru-RU" sz="2200" b="1" dirty="0">
                <a:solidFill>
                  <a:schemeClr val="tx1"/>
                </a:solidFill>
                <a:latin typeface="Candara" panose="020E0502030303020204" pitchFamily="34" charset="0"/>
              </a:rPr>
              <a:t>, симптоматическое лечение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424980" y="1251764"/>
            <a:ext cx="3228799" cy="1857196"/>
          </a:xfrm>
          <a:prstGeom prst="roundRect">
            <a:avLst>
              <a:gd name="adj" fmla="val 19842"/>
            </a:avLst>
          </a:prstGeom>
          <a:noFill/>
          <a:ln w="57150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ndara" panose="020E0502030303020204" pitchFamily="34" charset="0"/>
              </a:rPr>
              <a:t>Высокодозная химиотерапия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8226" y="3744848"/>
            <a:ext cx="3675704" cy="1724434"/>
          </a:xfrm>
          <a:prstGeom prst="roundRect">
            <a:avLst>
              <a:gd name="adj" fmla="val 19842"/>
            </a:avLst>
          </a:prstGeom>
          <a:noFill/>
          <a:ln w="57150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chemeClr val="tx1"/>
                </a:solidFill>
                <a:latin typeface="Candara" panose="020E0502030303020204" pitchFamily="34" charset="0"/>
              </a:rPr>
              <a:t>Аутологичная</a:t>
            </a:r>
            <a:r>
              <a:rPr lang="ru-RU" sz="2400" b="1" dirty="0">
                <a:solidFill>
                  <a:schemeClr val="tx1"/>
                </a:solidFill>
                <a:latin typeface="Candara" panose="020E0502030303020204" pitchFamily="34" charset="0"/>
              </a:rPr>
              <a:t> трансплантация стволовых клеток – </a:t>
            </a:r>
            <a:endParaRPr lang="ru-RU" sz="2400" b="1" dirty="0" smtClean="0">
              <a:solidFill>
                <a:schemeClr val="tx1"/>
              </a:solidFill>
              <a:latin typeface="Candara" panose="020E0502030303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2 </a:t>
            </a:r>
            <a:r>
              <a:rPr lang="ru-RU" sz="2400" b="1" dirty="0">
                <a:solidFill>
                  <a:schemeClr val="tx1"/>
                </a:solidFill>
                <a:latin typeface="Candara" panose="020E0502030303020204" pitchFamily="34" charset="0"/>
              </a:rPr>
              <a:t>центра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017832" y="3629916"/>
            <a:ext cx="3762557" cy="1839366"/>
          </a:xfrm>
          <a:prstGeom prst="roundRect">
            <a:avLst>
              <a:gd name="adj" fmla="val 19842"/>
            </a:avLst>
          </a:prstGeom>
          <a:noFill/>
          <a:ln w="57150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chemeClr val="tx1"/>
                </a:solidFill>
                <a:latin typeface="Candara" panose="020E0502030303020204" pitchFamily="34" charset="0"/>
              </a:rPr>
              <a:t>Высокодозная </a:t>
            </a:r>
            <a:r>
              <a:rPr lang="ru-RU" sz="2600" b="1" dirty="0" err="1">
                <a:solidFill>
                  <a:schemeClr val="tx1"/>
                </a:solidFill>
                <a:latin typeface="Candara" panose="020E0502030303020204" pitchFamily="34" charset="0"/>
              </a:rPr>
              <a:t>иммуносупрессивная</a:t>
            </a:r>
            <a:r>
              <a:rPr lang="ru-RU" sz="2600" b="1" dirty="0">
                <a:solidFill>
                  <a:schemeClr val="tx1"/>
                </a:solidFill>
                <a:latin typeface="Candara" panose="020E0502030303020204" pitchFamily="34" charset="0"/>
              </a:rPr>
              <a:t> терапия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56481" y="4415131"/>
            <a:ext cx="3228799" cy="1517460"/>
          </a:xfrm>
          <a:prstGeom prst="roundRect">
            <a:avLst>
              <a:gd name="adj" fmla="val 19842"/>
            </a:avLst>
          </a:prstGeom>
          <a:noFill/>
          <a:ln w="57150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ndara" panose="020E0502030303020204" pitchFamily="34" charset="0"/>
              </a:rPr>
              <a:t>Лучевая </a:t>
            </a:r>
            <a:r>
              <a:rPr lang="ru-RU" sz="28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терапия</a:t>
            </a:r>
            <a:endParaRPr lang="ru-RU" sz="28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41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88890894"/>
              </p:ext>
            </p:extLst>
          </p:nvPr>
        </p:nvGraphicFramePr>
        <p:xfrm>
          <a:off x="632279" y="1771341"/>
          <a:ext cx="10989128" cy="438181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5596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26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309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335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57233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00155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entury Gothic" panose="020B0502020202020204" pitchFamily="34" charset="0"/>
                        </a:rPr>
                        <a:t>2024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entury Gothic" panose="020B0502020202020204" pitchFamily="34" charset="0"/>
                        </a:rPr>
                        <a:t>Всего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55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Century Gothic" panose="020B0502020202020204" pitchFamily="34" charset="0"/>
                        </a:rPr>
                        <a:t>СОКБ</a:t>
                      </a:r>
                      <a:endParaRPr lang="ru-RU" sz="2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Century Gothic" panose="020B0502020202020204" pitchFamily="34" charset="0"/>
                        </a:rPr>
                        <a:t>ОКБ Х.-М.</a:t>
                      </a:r>
                      <a:endParaRPr lang="ru-RU" sz="24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  <a:latin typeface="Century Gothic" panose="020B0502020202020204" pitchFamily="34" charset="0"/>
                        </a:rPr>
                        <a:t>СОКБ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  <a:latin typeface="Century Gothic" panose="020B0502020202020204" pitchFamily="34" charset="0"/>
                        </a:rPr>
                        <a:t>(с 2011 г.)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  <a:latin typeface="Century Gothic" panose="020B0502020202020204" pitchFamily="34" charset="0"/>
                        </a:rPr>
                        <a:t>ОКБ Х.-М.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/>
                          <a:latin typeface="Century Gothic" panose="020B0502020202020204" pitchFamily="34" charset="0"/>
                        </a:rPr>
                        <a:t>(с 2015 г.)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entury Gothic" panose="020B0502020202020204" pitchFamily="34" charset="0"/>
                        </a:rPr>
                        <a:t>Миелома</a:t>
                      </a:r>
                      <a:endParaRPr lang="ru-RU" sz="20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entury Gothic" panose="020B0502020202020204" pitchFamily="34" charset="0"/>
                        </a:rPr>
                        <a:t>133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1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Century Gothic" panose="020B0502020202020204" pitchFamily="34" charset="0"/>
                        </a:rPr>
                        <a:t>Лимфома</a:t>
                      </a:r>
                      <a:endParaRPr lang="ru-RU" sz="20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683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Лейкозы</a:t>
                      </a:r>
                      <a:endParaRPr lang="ru-RU" sz="20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74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Всего </a:t>
                      </a:r>
                      <a:r>
                        <a:rPr lang="ru-RU" sz="2000" b="1" dirty="0" err="1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ауто</a:t>
                      </a:r>
                      <a:r>
                        <a:rPr lang="ru-RU" sz="2000" b="1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-трансплантаций</a:t>
                      </a:r>
                      <a:endParaRPr lang="ru-RU" sz="20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177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69417482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489200" cy="7755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7701" y="518411"/>
            <a:ext cx="8418285" cy="952901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Century Gothic" panose="020B0502020202020204" pitchFamily="34" charset="0"/>
              </a:rPr>
              <a:t>ВЫПОЛНЕНИЕ АУТОЛОГИЧНОЙ ТРАНСПЛАНТАЦИИ </a:t>
            </a:r>
            <a:br>
              <a:rPr lang="ru-RU" sz="2400" b="1" dirty="0" smtClean="0">
                <a:latin typeface="Century Gothic" panose="020B0502020202020204" pitchFamily="34" charset="0"/>
              </a:rPr>
            </a:br>
            <a:r>
              <a:rPr lang="ru-RU" sz="2400" b="1" dirty="0" smtClean="0">
                <a:latin typeface="Century Gothic" panose="020B0502020202020204" pitchFamily="34" charset="0"/>
              </a:rPr>
              <a:t>ГЕМОПОЭТИЧЕСКИХ СТВОЛОВЫХ КЛЕТОК (</a:t>
            </a:r>
            <a:r>
              <a:rPr lang="ru-RU" sz="2400" b="1" dirty="0" err="1" smtClean="0">
                <a:latin typeface="Century Gothic" panose="020B0502020202020204" pitchFamily="34" charset="0"/>
              </a:rPr>
              <a:t>ауто</a:t>
            </a:r>
            <a:r>
              <a:rPr lang="ru-RU" sz="2400" b="1" dirty="0" smtClean="0">
                <a:latin typeface="Century Gothic" panose="020B0502020202020204" pitchFamily="34" charset="0"/>
              </a:rPr>
              <a:t>-ТГСК)</a:t>
            </a:r>
            <a:br>
              <a:rPr lang="ru-RU" sz="2400" b="1" dirty="0" smtClean="0">
                <a:latin typeface="Century Gothic" panose="020B0502020202020204" pitchFamily="34" charset="0"/>
              </a:rPr>
            </a:br>
            <a:r>
              <a:rPr lang="ru-RU" sz="2400" b="1" dirty="0" smtClean="0">
                <a:latin typeface="Century Gothic" panose="020B0502020202020204" pitchFamily="34" charset="0"/>
              </a:rPr>
              <a:t>В ХМАО-Югре</a:t>
            </a:r>
            <a:endParaRPr lang="ru-RU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14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999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Century Gothic" panose="020B0502020202020204" pitchFamily="34" charset="0"/>
              </a:rPr>
              <a:t>Инновационные препараты для стимуляции кроветворения</a:t>
            </a:r>
            <a:endParaRPr lang="ru-RU" sz="2400" b="1" dirty="0">
              <a:latin typeface="Century Gothic" panose="020B0502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24752" y="1704899"/>
            <a:ext cx="5181600" cy="3982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err="1" smtClean="0">
                <a:latin typeface="Century Gothic" panose="020B0502020202020204" pitchFamily="34" charset="0"/>
              </a:rPr>
              <a:t>Эритропоэтины</a:t>
            </a:r>
            <a:r>
              <a:rPr lang="ru-RU" sz="2400" dirty="0" smtClean="0">
                <a:latin typeface="Century Gothic" panose="020B050202020202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ru-RU" sz="2400" dirty="0" smtClean="0">
                <a:latin typeface="Century Gothic" panose="020B0502020202020204" pitchFamily="34" charset="0"/>
              </a:rPr>
              <a:t>для стимуляции эритроцитов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369318" y="1704898"/>
            <a:ext cx="5181600" cy="3982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err="1" smtClean="0">
                <a:latin typeface="Century Gothic" panose="020B0502020202020204" pitchFamily="34" charset="0"/>
              </a:rPr>
              <a:t>Тромбопоэтины</a:t>
            </a:r>
            <a:endParaRPr lang="ru-RU" sz="2400" dirty="0" smtClean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Century Gothic" panose="020B0502020202020204" pitchFamily="34" charset="0"/>
              </a:rPr>
              <a:t>для стимуляции тромбоцитов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839" y="3185962"/>
            <a:ext cx="2893996" cy="17521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21" y="2803659"/>
            <a:ext cx="2807118" cy="32834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098" y="2947837"/>
            <a:ext cx="2277577" cy="2533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7547" y="2898908"/>
            <a:ext cx="2857500" cy="232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78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Рисунок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489200" cy="775567"/>
          </a:xfrm>
          <a:prstGeom prst="rect">
            <a:avLst/>
          </a:prstGeom>
        </p:spPr>
      </p:pic>
      <p:sp>
        <p:nvSpPr>
          <p:cNvPr id="73" name="Заголовок 1"/>
          <p:cNvSpPr txBox="1">
            <a:spLocks/>
          </p:cNvSpPr>
          <p:nvPr/>
        </p:nvSpPr>
        <p:spPr>
          <a:xfrm>
            <a:off x="1812751" y="316246"/>
            <a:ext cx="8752114" cy="870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600" b="1" dirty="0" smtClean="0">
                <a:latin typeface="Century Gothic" panose="020B0502020202020204" pitchFamily="34" charset="0"/>
              </a:rPr>
              <a:t>Потребность гематологических больных</a:t>
            </a:r>
          </a:p>
          <a:p>
            <a:pPr algn="ctr"/>
            <a:r>
              <a:rPr lang="ru-RU" sz="2600" b="1" dirty="0" smtClean="0">
                <a:latin typeface="Century Gothic" panose="020B0502020202020204" pitchFamily="34" charset="0"/>
              </a:rPr>
              <a:t>в переливании компонентов крови</a:t>
            </a:r>
            <a:endParaRPr lang="ru-RU" sz="2600" b="1" dirty="0">
              <a:latin typeface="Century Gothic" panose="020B0502020202020204" pitchFamily="34" charset="0"/>
            </a:endParaRPr>
          </a:p>
        </p:txBody>
      </p:sp>
      <p:grpSp>
        <p:nvGrpSpPr>
          <p:cNvPr id="140" name="Группа 139"/>
          <p:cNvGrpSpPr/>
          <p:nvPr/>
        </p:nvGrpSpPr>
        <p:grpSpPr>
          <a:xfrm>
            <a:off x="6427594" y="1243237"/>
            <a:ext cx="4943713" cy="2475783"/>
            <a:chOff x="6427594" y="1243237"/>
            <a:chExt cx="4943713" cy="2475783"/>
          </a:xfrm>
        </p:grpSpPr>
        <p:pic>
          <p:nvPicPr>
            <p:cNvPr id="87" name="Рисунок 8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21233">
              <a:off x="8681793" y="1243237"/>
              <a:ext cx="2408223" cy="1610232"/>
            </a:xfrm>
            <a:prstGeom prst="rect">
              <a:avLst/>
            </a:prstGeom>
          </p:spPr>
        </p:pic>
        <p:grpSp>
          <p:nvGrpSpPr>
            <p:cNvPr id="100" name="Группа 99"/>
            <p:cNvGrpSpPr/>
            <p:nvPr/>
          </p:nvGrpSpPr>
          <p:grpSpPr>
            <a:xfrm>
              <a:off x="6438298" y="1783185"/>
              <a:ext cx="1796260" cy="1369855"/>
              <a:chOff x="3398494" y="3699747"/>
              <a:chExt cx="1796260" cy="1369855"/>
            </a:xfrm>
          </p:grpSpPr>
          <p:grpSp>
            <p:nvGrpSpPr>
              <p:cNvPr id="92" name="Группа 91"/>
              <p:cNvGrpSpPr/>
              <p:nvPr/>
            </p:nvGrpSpPr>
            <p:grpSpPr>
              <a:xfrm>
                <a:off x="3590501" y="3699747"/>
                <a:ext cx="1431385" cy="717173"/>
                <a:chOff x="3590501" y="3699747"/>
                <a:chExt cx="1431385" cy="717173"/>
              </a:xfrm>
            </p:grpSpPr>
            <p:pic>
              <p:nvPicPr>
                <p:cNvPr id="95" name="Рисунок 94"/>
                <p:cNvPicPr>
                  <a:picLocks noChangeAspect="1"/>
                </p:cNvPicPr>
                <p:nvPr/>
              </p:nvPicPr>
              <p:blipFill>
                <a:blip r:embed="rId5" cstate="print"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artisticCrisscrossEtching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90501" y="3699747"/>
                  <a:ext cx="543780" cy="717173"/>
                </a:xfrm>
                <a:prstGeom prst="rect">
                  <a:avLst/>
                </a:prstGeom>
              </p:spPr>
            </p:pic>
            <p:pic>
              <p:nvPicPr>
                <p:cNvPr id="96" name="Рисунок 95"/>
                <p:cNvPicPr>
                  <a:picLocks noChangeAspect="1"/>
                </p:cNvPicPr>
                <p:nvPr/>
              </p:nvPicPr>
              <p:blipFill>
                <a:blip r:embed="rId7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89735" y="3699747"/>
                  <a:ext cx="543780" cy="717173"/>
                </a:xfrm>
                <a:prstGeom prst="rect">
                  <a:avLst/>
                </a:prstGeom>
              </p:spPr>
            </p:pic>
            <p:pic>
              <p:nvPicPr>
                <p:cNvPr id="97" name="Рисунок 96"/>
                <p:cNvPicPr>
                  <a:picLocks noChangeAspect="1"/>
                </p:cNvPicPr>
                <p:nvPr/>
              </p:nvPicPr>
              <p:blipFill>
                <a:blip r:embed="rId7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84212" y="3699747"/>
                  <a:ext cx="543780" cy="717173"/>
                </a:xfrm>
                <a:prstGeom prst="rect">
                  <a:avLst/>
                </a:prstGeom>
              </p:spPr>
            </p:pic>
            <p:pic>
              <p:nvPicPr>
                <p:cNvPr id="98" name="Рисунок 97"/>
                <p:cNvPicPr>
                  <a:picLocks noChangeAspect="1"/>
                </p:cNvPicPr>
                <p:nvPr/>
              </p:nvPicPr>
              <p:blipFill>
                <a:blip r:embed="rId7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78106" y="3699747"/>
                  <a:ext cx="543780" cy="717173"/>
                </a:xfrm>
                <a:prstGeom prst="rect">
                  <a:avLst/>
                </a:prstGeom>
              </p:spPr>
            </p:pic>
          </p:grpSp>
          <p:grpSp>
            <p:nvGrpSpPr>
              <p:cNvPr id="99" name="Группа 98"/>
              <p:cNvGrpSpPr/>
              <p:nvPr/>
            </p:nvGrpSpPr>
            <p:grpSpPr>
              <a:xfrm>
                <a:off x="3398494" y="4000532"/>
                <a:ext cx="1796260" cy="717174"/>
                <a:chOff x="3398494" y="4000532"/>
                <a:chExt cx="1796260" cy="717174"/>
              </a:xfrm>
            </p:grpSpPr>
            <p:grpSp>
              <p:nvGrpSpPr>
                <p:cNvPr id="34" name="Группа 33"/>
                <p:cNvGrpSpPr/>
                <p:nvPr/>
              </p:nvGrpSpPr>
              <p:grpSpPr>
                <a:xfrm>
                  <a:off x="3398494" y="4000532"/>
                  <a:ext cx="1479929" cy="717174"/>
                  <a:chOff x="5411938" y="2171698"/>
                  <a:chExt cx="1773677" cy="1012373"/>
                </a:xfrm>
              </p:grpSpPr>
              <p:pic>
                <p:nvPicPr>
                  <p:cNvPr id="33" name="Рисунок 32"/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11938" y="2171698"/>
                    <a:ext cx="651714" cy="1012371"/>
                  </a:xfrm>
                  <a:prstGeom prst="rect">
                    <a:avLst/>
                  </a:prstGeom>
                </p:spPr>
              </p:pic>
              <p:pic>
                <p:nvPicPr>
                  <p:cNvPr id="35" name="Рисунок 34"/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765074" y="2171700"/>
                    <a:ext cx="651714" cy="1012371"/>
                  </a:xfrm>
                  <a:prstGeom prst="rect">
                    <a:avLst/>
                  </a:prstGeom>
                </p:spPr>
              </p:pic>
              <p:pic>
                <p:nvPicPr>
                  <p:cNvPr id="36" name="Рисунок 35"/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152534" y="2171698"/>
                    <a:ext cx="651714" cy="1012371"/>
                  </a:xfrm>
                  <a:prstGeom prst="rect">
                    <a:avLst/>
                  </a:prstGeom>
                </p:spPr>
              </p:pic>
              <p:pic>
                <p:nvPicPr>
                  <p:cNvPr id="37" name="Рисунок 36"/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33901" y="2171698"/>
                    <a:ext cx="651714" cy="101237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94" name="Рисунок 93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50974" y="4000532"/>
                  <a:ext cx="543780" cy="717173"/>
                </a:xfrm>
                <a:prstGeom prst="rect">
                  <a:avLst/>
                </a:prstGeom>
              </p:spPr>
            </p:pic>
          </p:grpSp>
          <p:grpSp>
            <p:nvGrpSpPr>
              <p:cNvPr id="65" name="Группа 64"/>
              <p:cNvGrpSpPr/>
              <p:nvPr/>
            </p:nvGrpSpPr>
            <p:grpSpPr>
              <a:xfrm>
                <a:off x="3509238" y="4284099"/>
                <a:ext cx="1657335" cy="785503"/>
                <a:chOff x="3561749" y="4408710"/>
                <a:chExt cx="2082561" cy="1012375"/>
              </a:xfrm>
            </p:grpSpPr>
            <p:pic>
              <p:nvPicPr>
                <p:cNvPr id="61" name="Рисунок 60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25723" y="4408710"/>
                  <a:ext cx="651714" cy="1012371"/>
                </a:xfrm>
                <a:prstGeom prst="rect">
                  <a:avLst/>
                </a:prstGeom>
              </p:spPr>
            </p:pic>
            <p:grpSp>
              <p:nvGrpSpPr>
                <p:cNvPr id="54" name="Группа 53"/>
                <p:cNvGrpSpPr/>
                <p:nvPr/>
              </p:nvGrpSpPr>
              <p:grpSpPr>
                <a:xfrm>
                  <a:off x="3561749" y="4408712"/>
                  <a:ext cx="2082561" cy="1012373"/>
                  <a:chOff x="3226261" y="3690252"/>
                  <a:chExt cx="2082561" cy="1012373"/>
                </a:xfrm>
              </p:grpSpPr>
              <p:pic>
                <p:nvPicPr>
                  <p:cNvPr id="55" name="Рисунок 54"/>
                  <p:cNvPicPr>
                    <a:picLocks noChangeAspect="1"/>
                  </p:cNvPicPr>
                  <p:nvPr/>
                </p:nvPicPr>
                <p:blipFill>
                  <a:blip r:embed="rId10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1">
                            <a14:imgEffect>
                              <a14:brightnessContrast bright="-40000"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89995" y="3690254"/>
                    <a:ext cx="651714" cy="1012371"/>
                  </a:xfrm>
                  <a:prstGeom prst="rect">
                    <a:avLst/>
                  </a:prstGeom>
                </p:spPr>
              </p:pic>
              <p:pic>
                <p:nvPicPr>
                  <p:cNvPr id="60" name="Рисунок 59"/>
                  <p:cNvPicPr>
                    <a:picLocks noChangeAspect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57108" y="3690252"/>
                    <a:ext cx="651714" cy="1012371"/>
                  </a:xfrm>
                  <a:prstGeom prst="rect">
                    <a:avLst/>
                  </a:prstGeom>
                </p:spPr>
              </p:pic>
              <p:pic>
                <p:nvPicPr>
                  <p:cNvPr id="62" name="Рисунок 61"/>
                  <p:cNvPicPr>
                    <a:picLocks noChangeAspect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933208" y="3690252"/>
                    <a:ext cx="651714" cy="1012371"/>
                  </a:xfrm>
                  <a:prstGeom prst="rect">
                    <a:avLst/>
                  </a:prstGeom>
                </p:spPr>
              </p:pic>
              <p:pic>
                <p:nvPicPr>
                  <p:cNvPr id="64" name="Рисунок 63"/>
                  <p:cNvPicPr>
                    <a:picLocks noChangeAspect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226261" y="3690254"/>
                    <a:ext cx="651714" cy="1012371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104" name="Прямоугольник 103"/>
            <p:cNvSpPr/>
            <p:nvPr/>
          </p:nvSpPr>
          <p:spPr>
            <a:xfrm>
              <a:off x="8644278" y="2888023"/>
              <a:ext cx="2727029" cy="830997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ru-RU" sz="24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16 000 доз</a:t>
              </a:r>
              <a:endParaRPr lang="ru-RU" b="1" dirty="0" smtClean="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  <a:p>
              <a:pPr algn="ctr"/>
              <a:r>
                <a:rPr lang="ru-RU" b="1" dirty="0" err="1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тромбоконцентрата</a:t>
              </a:r>
              <a:r>
                <a:rPr lang="ru-RU" sz="24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 </a:t>
              </a:r>
              <a:endParaRPr lang="ru-RU" sz="2400" b="1" dirty="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6427594" y="3245070"/>
              <a:ext cx="1989648" cy="369332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ru-RU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&gt;</a:t>
              </a:r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ru-RU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2500</a:t>
              </a:r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ru-RU" b="1" dirty="0" err="1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донаций</a:t>
              </a:r>
              <a:endParaRPr lang="ru-RU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6476416" y="3883130"/>
            <a:ext cx="4492633" cy="2715843"/>
            <a:chOff x="6476416" y="3883130"/>
            <a:chExt cx="4492633" cy="2715843"/>
          </a:xfrm>
        </p:grpSpPr>
        <p:pic>
          <p:nvPicPr>
            <p:cNvPr id="90" name="Рисунок 89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88453" flipH="1">
              <a:off x="8685648" y="3883130"/>
              <a:ext cx="2283401" cy="2283401"/>
            </a:xfrm>
            <a:prstGeom prst="rect">
              <a:avLst/>
            </a:prstGeom>
          </p:spPr>
        </p:pic>
        <p:sp>
          <p:nvSpPr>
            <p:cNvPr id="105" name="Прямоугольник 104"/>
            <p:cNvSpPr/>
            <p:nvPr/>
          </p:nvSpPr>
          <p:spPr>
            <a:xfrm>
              <a:off x="9532100" y="5767976"/>
              <a:ext cx="1040671" cy="830997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ru-RU" sz="24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≈ 30 л</a:t>
              </a:r>
              <a:endParaRPr lang="ru-RU" b="1" dirty="0" smtClean="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  <a:p>
              <a:pPr algn="ctr"/>
              <a:r>
                <a:rPr lang="ru-RU" sz="24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СЗП </a:t>
              </a:r>
              <a:endParaRPr lang="ru-RU" sz="2400" b="1" dirty="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6476416" y="5767976"/>
              <a:ext cx="1729961" cy="369332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&gt;</a:t>
              </a:r>
              <a:r>
                <a:rPr lang="ru-RU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 87</a:t>
              </a:r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ru-RU" b="1" dirty="0" err="1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донаций</a:t>
              </a:r>
              <a:endParaRPr lang="ru-RU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grpSp>
          <p:nvGrpSpPr>
            <p:cNvPr id="101" name="Группа 100"/>
            <p:cNvGrpSpPr/>
            <p:nvPr/>
          </p:nvGrpSpPr>
          <p:grpSpPr>
            <a:xfrm>
              <a:off x="6827378" y="4896418"/>
              <a:ext cx="1149913" cy="735690"/>
              <a:chOff x="6352232" y="4379152"/>
              <a:chExt cx="1149913" cy="735690"/>
            </a:xfrm>
          </p:grpSpPr>
          <p:pic>
            <p:nvPicPr>
              <p:cNvPr id="110" name="Рисунок 109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2232" y="4397669"/>
                <a:ext cx="543780" cy="717173"/>
              </a:xfrm>
              <a:prstGeom prst="rect">
                <a:avLst/>
              </a:prstGeom>
            </p:spPr>
          </p:pic>
          <p:pic>
            <p:nvPicPr>
              <p:cNvPr id="112" name="Рисунок 11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58365" y="4388410"/>
                <a:ext cx="543780" cy="717173"/>
              </a:xfrm>
              <a:prstGeom prst="rect">
                <a:avLst/>
              </a:prstGeom>
            </p:spPr>
          </p:pic>
          <p:pic>
            <p:nvPicPr>
              <p:cNvPr id="113" name="Рисунок 112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54988" y="4379152"/>
                <a:ext cx="543780" cy="717173"/>
              </a:xfrm>
              <a:prstGeom prst="rect">
                <a:avLst/>
              </a:prstGeom>
            </p:spPr>
          </p:pic>
        </p:grpSp>
      </p:grpSp>
      <p:grpSp>
        <p:nvGrpSpPr>
          <p:cNvPr id="141" name="Группа 140"/>
          <p:cNvGrpSpPr/>
          <p:nvPr/>
        </p:nvGrpSpPr>
        <p:grpSpPr>
          <a:xfrm>
            <a:off x="461535" y="4160622"/>
            <a:ext cx="4676628" cy="2438350"/>
            <a:chOff x="461535" y="4160622"/>
            <a:chExt cx="4676628" cy="2438350"/>
          </a:xfrm>
        </p:grpSpPr>
        <p:pic>
          <p:nvPicPr>
            <p:cNvPr id="89" name="Рисунок 8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54659">
              <a:off x="3134538" y="4010780"/>
              <a:ext cx="1455097" cy="1754782"/>
            </a:xfrm>
            <a:prstGeom prst="rect">
              <a:avLst/>
            </a:prstGeom>
          </p:spPr>
        </p:pic>
        <p:sp>
          <p:nvSpPr>
            <p:cNvPr id="103" name="Прямоугольник 102"/>
            <p:cNvSpPr/>
            <p:nvPr/>
          </p:nvSpPr>
          <p:spPr>
            <a:xfrm>
              <a:off x="2747764" y="5767975"/>
              <a:ext cx="2390399" cy="830997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ru-RU" sz="2400" b="1" dirty="0">
                  <a:solidFill>
                    <a:srgbClr val="C00000"/>
                  </a:solidFill>
                  <a:latin typeface="Century Gothic" panose="020B0502020202020204" pitchFamily="34" charset="0"/>
                </a:rPr>
                <a:t>≈ 500 </a:t>
              </a:r>
              <a:r>
                <a:rPr lang="ru-RU" sz="24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доз</a:t>
              </a:r>
              <a:endParaRPr lang="ru-RU" b="1" dirty="0" smtClean="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  <a:p>
              <a:pPr algn="ctr"/>
              <a:r>
                <a:rPr lang="ru-RU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криопреципитата</a:t>
              </a:r>
              <a:r>
                <a:rPr lang="ru-RU" sz="24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 </a:t>
              </a:r>
              <a:endParaRPr lang="ru-RU" sz="2400" b="1" dirty="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461535" y="5767976"/>
              <a:ext cx="1848584" cy="369332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ru-RU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≈</a:t>
              </a:r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ru-RU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500</a:t>
              </a:r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ru-RU" b="1" dirty="0" err="1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донаций</a:t>
              </a:r>
              <a:endParaRPr lang="ru-RU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grpSp>
          <p:nvGrpSpPr>
            <p:cNvPr id="114" name="Группа 113"/>
            <p:cNvGrpSpPr/>
            <p:nvPr/>
          </p:nvGrpSpPr>
          <p:grpSpPr>
            <a:xfrm>
              <a:off x="576125" y="4888172"/>
              <a:ext cx="1780406" cy="729542"/>
              <a:chOff x="462834" y="4534568"/>
              <a:chExt cx="1780406" cy="729542"/>
            </a:xfrm>
          </p:grpSpPr>
          <p:pic>
            <p:nvPicPr>
              <p:cNvPr id="102" name="Рисунок 10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2834" y="4546937"/>
                <a:ext cx="543780" cy="717173"/>
              </a:xfrm>
              <a:prstGeom prst="rect">
                <a:avLst/>
              </a:prstGeom>
            </p:spPr>
          </p:pic>
          <p:pic>
            <p:nvPicPr>
              <p:cNvPr id="111" name="Рисунок 110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6495" y="4542814"/>
                <a:ext cx="543780" cy="717173"/>
              </a:xfrm>
              <a:prstGeom prst="rect">
                <a:avLst/>
              </a:prstGeom>
            </p:spPr>
          </p:pic>
          <p:pic>
            <p:nvPicPr>
              <p:cNvPr id="115" name="Рисунок 114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90282" y="4538691"/>
                <a:ext cx="543780" cy="717173"/>
              </a:xfrm>
              <a:prstGeom prst="rect">
                <a:avLst/>
              </a:prstGeom>
            </p:spPr>
          </p:pic>
          <p:pic>
            <p:nvPicPr>
              <p:cNvPr id="116" name="Рисунок 115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5827" y="4534568"/>
                <a:ext cx="543780" cy="717173"/>
              </a:xfrm>
              <a:prstGeom prst="rect">
                <a:avLst/>
              </a:prstGeom>
            </p:spPr>
          </p:pic>
          <p:pic>
            <p:nvPicPr>
              <p:cNvPr id="117" name="Рисунок 116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99460" y="4546937"/>
                <a:ext cx="543780" cy="717173"/>
              </a:xfrm>
              <a:prstGeom prst="rect">
                <a:avLst/>
              </a:prstGeom>
            </p:spPr>
          </p:pic>
        </p:grpSp>
      </p:grpSp>
      <p:grpSp>
        <p:nvGrpSpPr>
          <p:cNvPr id="139" name="Группа 138"/>
          <p:cNvGrpSpPr/>
          <p:nvPr/>
        </p:nvGrpSpPr>
        <p:grpSpPr>
          <a:xfrm>
            <a:off x="457219" y="1551754"/>
            <a:ext cx="5144684" cy="2500394"/>
            <a:chOff x="457219" y="1551754"/>
            <a:chExt cx="4649646" cy="2500394"/>
          </a:xfrm>
        </p:grpSpPr>
        <p:pic>
          <p:nvPicPr>
            <p:cNvPr id="88" name="Рисунок 87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666420">
              <a:off x="2984338" y="1215447"/>
              <a:ext cx="1365209" cy="2037824"/>
            </a:xfrm>
            <a:prstGeom prst="rect">
              <a:avLst/>
            </a:prstGeom>
          </p:spPr>
        </p:pic>
        <p:sp>
          <p:nvSpPr>
            <p:cNvPr id="91" name="Прямоугольник 90"/>
            <p:cNvSpPr/>
            <p:nvPr/>
          </p:nvSpPr>
          <p:spPr>
            <a:xfrm>
              <a:off x="2594639" y="2974930"/>
              <a:ext cx="2512226" cy="1077218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ru-RU" sz="24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Более 500 л</a:t>
              </a:r>
              <a:endParaRPr lang="ru-RU" b="1" dirty="0" smtClean="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  <a:p>
              <a:pPr algn="ctr"/>
              <a:r>
                <a:rPr lang="ru-RU" sz="2000" b="1" dirty="0" err="1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эритроцитарных</a:t>
              </a:r>
              <a:r>
                <a:rPr lang="ru-RU" sz="20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 </a:t>
              </a:r>
            </a:p>
            <a:p>
              <a:pPr algn="ctr"/>
              <a:r>
                <a:rPr lang="ru-RU" sz="2000" b="1" dirty="0" smtClean="0">
                  <a:solidFill>
                    <a:srgbClr val="C00000"/>
                  </a:solidFill>
                  <a:latin typeface="Century Gothic" panose="020B0502020202020204" pitchFamily="34" charset="0"/>
                </a:rPr>
                <a:t>сред</a:t>
              </a:r>
              <a:endParaRPr lang="ru-RU" sz="2800" b="1" dirty="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457219" y="3255625"/>
              <a:ext cx="1925527" cy="369332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threePt" dir="t"/>
              </a:scene3d>
              <a:sp3d extrusionH="57150">
                <a:bevelT h="25400" prst="softRound"/>
              </a:sp3d>
            </a:bodyPr>
            <a:lstStyle/>
            <a:p>
              <a:pPr algn="ctr"/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&gt;2000 </a:t>
              </a:r>
              <a:r>
                <a:rPr lang="ru-RU" b="1" dirty="0" err="1" smtClean="0">
                  <a:solidFill>
                    <a:schemeClr val="accent2">
                      <a:lumMod val="50000"/>
                    </a:schemeClr>
                  </a:solidFill>
                  <a:latin typeface="Century Gothic" panose="020B0502020202020204" pitchFamily="34" charset="0"/>
                </a:rPr>
                <a:t>донаций</a:t>
              </a:r>
              <a:endParaRPr lang="ru-RU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grpSp>
          <p:nvGrpSpPr>
            <p:cNvPr id="119" name="Группа 118"/>
            <p:cNvGrpSpPr/>
            <p:nvPr/>
          </p:nvGrpSpPr>
          <p:grpSpPr>
            <a:xfrm>
              <a:off x="635023" y="1727195"/>
              <a:ext cx="1501608" cy="1369855"/>
              <a:chOff x="3693146" y="3699747"/>
              <a:chExt cx="1501608" cy="1369855"/>
            </a:xfrm>
          </p:grpSpPr>
          <p:grpSp>
            <p:nvGrpSpPr>
              <p:cNvPr id="120" name="Группа 119"/>
              <p:cNvGrpSpPr/>
              <p:nvPr/>
            </p:nvGrpSpPr>
            <p:grpSpPr>
              <a:xfrm>
                <a:off x="3889735" y="3699747"/>
                <a:ext cx="1132151" cy="717173"/>
                <a:chOff x="3889735" y="3699747"/>
                <a:chExt cx="1132151" cy="717173"/>
              </a:xfrm>
            </p:grpSpPr>
            <p:pic>
              <p:nvPicPr>
                <p:cNvPr id="136" name="Рисунок 135"/>
                <p:cNvPicPr>
                  <a:picLocks noChangeAspect="1"/>
                </p:cNvPicPr>
                <p:nvPr/>
              </p:nvPicPr>
              <p:blipFill>
                <a:blip r:embed="rId16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89735" y="3699747"/>
                  <a:ext cx="543780" cy="717173"/>
                </a:xfrm>
                <a:prstGeom prst="rect">
                  <a:avLst/>
                </a:prstGeom>
              </p:spPr>
            </p:pic>
            <p:pic>
              <p:nvPicPr>
                <p:cNvPr id="137" name="Рисунок 136"/>
                <p:cNvPicPr>
                  <a:picLocks noChangeAspect="1"/>
                </p:cNvPicPr>
                <p:nvPr/>
              </p:nvPicPr>
              <p:blipFill>
                <a:blip r:embed="rId16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84212" y="3699747"/>
                  <a:ext cx="543780" cy="717173"/>
                </a:xfrm>
                <a:prstGeom prst="rect">
                  <a:avLst/>
                </a:prstGeom>
              </p:spPr>
            </p:pic>
            <p:pic>
              <p:nvPicPr>
                <p:cNvPr id="138" name="Рисунок 137"/>
                <p:cNvPicPr>
                  <a:picLocks noChangeAspect="1"/>
                </p:cNvPicPr>
                <p:nvPr/>
              </p:nvPicPr>
              <p:blipFill>
                <a:blip r:embed="rId16" cstate="print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78106" y="3699747"/>
                  <a:ext cx="543780" cy="717173"/>
                </a:xfrm>
                <a:prstGeom prst="rect">
                  <a:avLst/>
                </a:prstGeom>
              </p:spPr>
            </p:pic>
          </p:grpSp>
          <p:grpSp>
            <p:nvGrpSpPr>
              <p:cNvPr id="121" name="Группа 120"/>
              <p:cNvGrpSpPr/>
              <p:nvPr/>
            </p:nvGrpSpPr>
            <p:grpSpPr>
              <a:xfrm>
                <a:off x="3693146" y="4000532"/>
                <a:ext cx="1501608" cy="717174"/>
                <a:chOff x="3693146" y="4000532"/>
                <a:chExt cx="1501608" cy="717174"/>
              </a:xfrm>
            </p:grpSpPr>
            <p:grpSp>
              <p:nvGrpSpPr>
                <p:cNvPr id="129" name="Группа 128"/>
                <p:cNvGrpSpPr/>
                <p:nvPr/>
              </p:nvGrpSpPr>
              <p:grpSpPr>
                <a:xfrm>
                  <a:off x="3693146" y="4000532"/>
                  <a:ext cx="1185278" cy="717174"/>
                  <a:chOff x="5765074" y="2171698"/>
                  <a:chExt cx="1420541" cy="1012373"/>
                </a:xfrm>
              </p:grpSpPr>
              <p:pic>
                <p:nvPicPr>
                  <p:cNvPr id="132" name="Рисунок 131"/>
                  <p:cNvPicPr>
                    <a:picLocks noChangeAspect="1"/>
                  </p:cNvPicPr>
                  <p:nvPr/>
                </p:nvPicPr>
                <p:blipFill>
                  <a:blip r:embed="rId1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765074" y="2171700"/>
                    <a:ext cx="651714" cy="1012371"/>
                  </a:xfrm>
                  <a:prstGeom prst="rect">
                    <a:avLst/>
                  </a:prstGeom>
                </p:spPr>
              </p:pic>
              <p:pic>
                <p:nvPicPr>
                  <p:cNvPr id="133" name="Рисунок 132"/>
                  <p:cNvPicPr>
                    <a:picLocks noChangeAspect="1"/>
                  </p:cNvPicPr>
                  <p:nvPr/>
                </p:nvPicPr>
                <p:blipFill>
                  <a:blip r:embed="rId1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152534" y="2171698"/>
                    <a:ext cx="651714" cy="1012371"/>
                  </a:xfrm>
                  <a:prstGeom prst="rect">
                    <a:avLst/>
                  </a:prstGeom>
                </p:spPr>
              </p:pic>
              <p:pic>
                <p:nvPicPr>
                  <p:cNvPr id="134" name="Рисунок 133"/>
                  <p:cNvPicPr>
                    <a:picLocks noChangeAspect="1"/>
                  </p:cNvPicPr>
                  <p:nvPr/>
                </p:nvPicPr>
                <p:blipFill>
                  <a:blip r:embed="rId1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33901" y="2171698"/>
                    <a:ext cx="651714" cy="101237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30" name="Рисунок 129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50974" y="4000532"/>
                  <a:ext cx="543780" cy="717173"/>
                </a:xfrm>
                <a:prstGeom prst="rect">
                  <a:avLst/>
                </a:prstGeom>
              </p:spPr>
            </p:pic>
          </p:grpSp>
          <p:grpSp>
            <p:nvGrpSpPr>
              <p:cNvPr id="122" name="Группа 121"/>
              <p:cNvGrpSpPr/>
              <p:nvPr/>
            </p:nvGrpSpPr>
            <p:grpSpPr>
              <a:xfrm>
                <a:off x="3798895" y="4284099"/>
                <a:ext cx="1367679" cy="785503"/>
                <a:chOff x="3925723" y="4408710"/>
                <a:chExt cx="1718587" cy="1012375"/>
              </a:xfrm>
            </p:grpSpPr>
            <p:pic>
              <p:nvPicPr>
                <p:cNvPr id="123" name="Рисунок 122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25723" y="4408710"/>
                  <a:ext cx="651714" cy="1012371"/>
                </a:xfrm>
                <a:prstGeom prst="rect">
                  <a:avLst/>
                </a:prstGeom>
              </p:spPr>
            </p:pic>
            <p:grpSp>
              <p:nvGrpSpPr>
                <p:cNvPr id="124" name="Группа 123"/>
                <p:cNvGrpSpPr/>
                <p:nvPr/>
              </p:nvGrpSpPr>
              <p:grpSpPr>
                <a:xfrm>
                  <a:off x="4268696" y="4408712"/>
                  <a:ext cx="1375614" cy="1012373"/>
                  <a:chOff x="3933208" y="3690252"/>
                  <a:chExt cx="1375614" cy="1012373"/>
                </a:xfrm>
              </p:grpSpPr>
              <p:pic>
                <p:nvPicPr>
                  <p:cNvPr id="125" name="Рисунок 124"/>
                  <p:cNvPicPr>
                    <a:picLocks noChangeAspect="1"/>
                  </p:cNvPicPr>
                  <p:nvPr/>
                </p:nvPicPr>
                <p:blipFill>
                  <a:blip r:embed="rId10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1">
                            <a14:imgEffect>
                              <a14:brightnessContrast bright="-40000"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89995" y="3690254"/>
                    <a:ext cx="651714" cy="1012371"/>
                  </a:xfrm>
                  <a:prstGeom prst="rect">
                    <a:avLst/>
                  </a:prstGeom>
                </p:spPr>
              </p:pic>
              <p:pic>
                <p:nvPicPr>
                  <p:cNvPr id="126" name="Рисунок 125"/>
                  <p:cNvPicPr>
                    <a:picLocks noChangeAspect="1"/>
                  </p:cNvPicPr>
                  <p:nvPr/>
                </p:nvPicPr>
                <p:blipFill>
                  <a:blip r:embed="rId1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57108" y="3690252"/>
                    <a:ext cx="651714" cy="1012371"/>
                  </a:xfrm>
                  <a:prstGeom prst="rect">
                    <a:avLst/>
                  </a:prstGeom>
                </p:spPr>
              </p:pic>
              <p:pic>
                <p:nvPicPr>
                  <p:cNvPr id="127" name="Рисунок 126"/>
                  <p:cNvPicPr>
                    <a:picLocks noChangeAspect="1"/>
                  </p:cNvPicPr>
                  <p:nvPr/>
                </p:nvPicPr>
                <p:blipFill>
                  <a:blip r:embed="rId1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933208" y="3690252"/>
                    <a:ext cx="651714" cy="1012371"/>
                  </a:xfrm>
                  <a:prstGeom prst="rect">
                    <a:avLst/>
                  </a:prstGeom>
                </p:spPr>
              </p:pic>
            </p:grpSp>
          </p:grpSp>
        </p:grpSp>
      </p:grpSp>
    </p:spTree>
    <p:extLst>
      <p:ext uri="{BB962C8B-B14F-4D97-AF65-F5344CB8AC3E}">
        <p14:creationId xmlns:p14="http://schemas.microsoft.com/office/powerpoint/2010/main" val="168450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2126</TotalTime>
  <Words>560</Words>
  <Application>Microsoft Office PowerPoint</Application>
  <PresentationFormat>Широкоэкранный</PresentationFormat>
  <Paragraphs>129</Paragraphs>
  <Slides>10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Candara</vt:lpstr>
      <vt:lpstr>Century Gothic</vt:lpstr>
      <vt:lpstr>Microsoft YaHei Light</vt:lpstr>
      <vt:lpstr>Times New Roman</vt:lpstr>
      <vt:lpstr>Verdana</vt:lpstr>
      <vt:lpstr>Тема Office</vt:lpstr>
      <vt:lpstr>СОВЕРШЕНСТВОВАНИЕ СИСТЕМЫ ОКАЗАНИЯ МЕДИЦИНСКОЙ ПОМОЩИ ПАЦИЕНТАМ С ЗАБОЛЕВАНИЯМИ СИСТЕМЫ КРОВИ В ХМАО-ЮГРЕ:  ПОТРЕБНОСТИ И ПРИОРИТЕТНЫЕ ЗАДАЧИ</vt:lpstr>
      <vt:lpstr>Презентация PowerPoint</vt:lpstr>
      <vt:lpstr>Презентация PowerPoint</vt:lpstr>
      <vt:lpstr>Возрастная характеристика групп пациентов на момент постановки диагноза</vt:lpstr>
      <vt:lpstr>Презентация PowerPoint</vt:lpstr>
      <vt:lpstr>Презентация PowerPoint</vt:lpstr>
      <vt:lpstr>ВЫПОЛНЕНИЕ АУТОЛОГИЧНОЙ ТРАНСПЛАНТАЦИИ  ГЕМОПОЭТИЧЕСКИХ СТВОЛОВЫХ КЛЕТОК (ауто-ТГСК) В ХМАО-Югре</vt:lpstr>
      <vt:lpstr>Инновационные препараты для стимуляции кроветворения</vt:lpstr>
      <vt:lpstr>Презентация PowerPoint</vt:lpstr>
      <vt:lpstr>Презентация PowerPoint</vt:lpstr>
    </vt:vector>
  </TitlesOfParts>
  <Company>SOKB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Совершенствование системы оказания медицинской помощи и лекарственного обеспечения пациентов с заболеваниями системы крови в ХМАО-Югра: потребности и приоритетные задачи</dc:title>
  <dc:creator>User</dc:creator>
  <cp:lastModifiedBy>Попова Наталья Борисовна</cp:lastModifiedBy>
  <cp:revision>162</cp:revision>
  <dcterms:created xsi:type="dcterms:W3CDTF">2025-10-05T14:16:56Z</dcterms:created>
  <dcterms:modified xsi:type="dcterms:W3CDTF">2025-10-30T03:57:05Z</dcterms:modified>
</cp:coreProperties>
</file>